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CC99FF"/>
    <a:srgbClr val="00853F"/>
    <a:srgbClr val="FFD200"/>
    <a:srgbClr val="013A81"/>
    <a:srgbClr val="007DC3"/>
    <a:srgbClr val="F390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5986-6541-4A48-8934-731EDC0782E0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24CD-A7A4-494E-91CA-3C332D2506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95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5986-6541-4A48-8934-731EDC0782E0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24CD-A7A4-494E-91CA-3C332D2506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434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5986-6541-4A48-8934-731EDC0782E0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24CD-A7A4-494E-91CA-3C332D2506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624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5986-6541-4A48-8934-731EDC0782E0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24CD-A7A4-494E-91CA-3C332D2506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850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5986-6541-4A48-8934-731EDC0782E0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24CD-A7A4-494E-91CA-3C332D2506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198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5986-6541-4A48-8934-731EDC0782E0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24CD-A7A4-494E-91CA-3C332D2506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599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5986-6541-4A48-8934-731EDC0782E0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24CD-A7A4-494E-91CA-3C332D2506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8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5986-6541-4A48-8934-731EDC0782E0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24CD-A7A4-494E-91CA-3C332D2506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8264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5986-6541-4A48-8934-731EDC0782E0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24CD-A7A4-494E-91CA-3C332D2506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906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5986-6541-4A48-8934-731EDC0782E0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24CD-A7A4-494E-91CA-3C332D2506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622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5986-6541-4A48-8934-731EDC0782E0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24CD-A7A4-494E-91CA-3C332D2506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67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35986-6541-4A48-8934-731EDC0782E0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924CD-A7A4-494E-91CA-3C332D2506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9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6DC95A-399F-4616-BC1D-01F24339504B}"/>
              </a:ext>
            </a:extLst>
          </p:cNvPr>
          <p:cNvSpPr txBox="1"/>
          <p:nvPr/>
        </p:nvSpPr>
        <p:spPr>
          <a:xfrm>
            <a:off x="0" y="197631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Gill Sans MT" panose="020B0502020104020203" pitchFamily="34" charset="0"/>
              </a:rPr>
              <a:t>Parent/Carer Support Sessions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66FC3F7-BD65-4670-8A5B-F08D0AE6C1E7}"/>
              </a:ext>
            </a:extLst>
          </p:cNvPr>
          <p:cNvSpPr/>
          <p:nvPr/>
        </p:nvSpPr>
        <p:spPr>
          <a:xfrm>
            <a:off x="728274" y="957809"/>
            <a:ext cx="1179443" cy="662790"/>
          </a:xfrm>
          <a:prstGeom prst="roundRect">
            <a:avLst/>
          </a:prstGeom>
          <a:solidFill>
            <a:srgbClr val="F390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400" dirty="0">
                <a:latin typeface="Gill Sans MT" panose="020B0502020104020203" pitchFamily="34" charset="0"/>
              </a:rPr>
              <a:t>Monday 29</a:t>
            </a:r>
            <a:r>
              <a:rPr lang="en-GB" sz="1400" baseline="30000" dirty="0">
                <a:latin typeface="Gill Sans MT" panose="020B0502020104020203" pitchFamily="34" charset="0"/>
              </a:rPr>
              <a:t>th</a:t>
            </a:r>
            <a:r>
              <a:rPr lang="en-GB" sz="1400" dirty="0">
                <a:latin typeface="Gill Sans MT" panose="020B0502020104020203" pitchFamily="34" charset="0"/>
              </a:rPr>
              <a:t> April</a:t>
            </a:r>
            <a:endParaRPr lang="en-GB" sz="1400" dirty="0">
              <a:latin typeface="Gill Sans MT" panose="020B0502020104020203" pitchFamily="34" charset="0"/>
              <a:ea typeface="Arial" panose="020B0604020202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F238FDC-4B6A-467A-AE3B-5B75A4411EF3}"/>
              </a:ext>
            </a:extLst>
          </p:cNvPr>
          <p:cNvSpPr/>
          <p:nvPr/>
        </p:nvSpPr>
        <p:spPr>
          <a:xfrm>
            <a:off x="799492" y="2450181"/>
            <a:ext cx="1179443" cy="636942"/>
          </a:xfrm>
          <a:prstGeom prst="roundRect">
            <a:avLst/>
          </a:prstGeom>
          <a:solidFill>
            <a:srgbClr val="007D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400" dirty="0">
                <a:latin typeface="Gill Sans MT" panose="020B0502020104020203" pitchFamily="34" charset="0"/>
              </a:rPr>
              <a:t>Monday 13</a:t>
            </a:r>
            <a:r>
              <a:rPr lang="en-GB" sz="1400" baseline="30000" dirty="0">
                <a:latin typeface="Gill Sans MT" panose="020B0502020104020203" pitchFamily="34" charset="0"/>
              </a:rPr>
              <a:t>th</a:t>
            </a:r>
            <a:r>
              <a:rPr lang="en-GB" sz="1400" dirty="0">
                <a:latin typeface="Gill Sans MT" panose="020B0502020104020203" pitchFamily="34" charset="0"/>
              </a:rPr>
              <a:t> May</a:t>
            </a:r>
            <a:endParaRPr lang="en-GB" sz="1400" dirty="0">
              <a:latin typeface="Gill Sans MT" panose="020B0502020104020203" pitchFamily="34" charset="0"/>
              <a:ea typeface="Arial" panose="020B0604020202020204" pitchFamily="34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C3151F8-066A-4D9D-9AF9-0A5BF5F72511}"/>
              </a:ext>
            </a:extLst>
          </p:cNvPr>
          <p:cNvSpPr/>
          <p:nvPr/>
        </p:nvSpPr>
        <p:spPr>
          <a:xfrm>
            <a:off x="4222597" y="1624169"/>
            <a:ext cx="3719005" cy="68376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  <a:latin typeface="Gill Sans MT" panose="020B0502020104020203" pitchFamily="34" charset="0"/>
              </a:rPr>
              <a:t>How can I help my child to learn more knowledge? </a:t>
            </a:r>
            <a:r>
              <a:rPr lang="en-GB" sz="1400" b="1" i="1" dirty="0">
                <a:solidFill>
                  <a:schemeClr val="tx1"/>
                </a:solidFill>
                <a:latin typeface="Gill Sans MT" panose="020B0502020104020203" pitchFamily="34" charset="0"/>
              </a:rPr>
              <a:t>(Mr R McGeorge)</a:t>
            </a:r>
            <a:endParaRPr lang="en-GB" sz="1400" b="1" i="1" dirty="0">
              <a:solidFill>
                <a:schemeClr val="tx1"/>
              </a:solidFill>
              <a:latin typeface="Gill Sans MT" panose="020B0502020104020203" pitchFamily="34" charset="0"/>
              <a:ea typeface="Arial" panose="020B0604020202020204" pitchFamily="34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97A44B3F-E910-4C65-A659-561D8245FEFA}"/>
              </a:ext>
            </a:extLst>
          </p:cNvPr>
          <p:cNvSpPr/>
          <p:nvPr/>
        </p:nvSpPr>
        <p:spPr>
          <a:xfrm>
            <a:off x="4187689" y="978945"/>
            <a:ext cx="3719005" cy="56201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  <a:latin typeface="Gill Sans MT" panose="020B0502020104020203" pitchFamily="34" charset="0"/>
              </a:rPr>
              <a:t>How do I support my child’s mental health during examinations? </a:t>
            </a:r>
            <a:r>
              <a:rPr lang="en-GB" sz="1400" b="1" i="1" dirty="0">
                <a:solidFill>
                  <a:schemeClr val="tx1"/>
                </a:solidFill>
                <a:latin typeface="Gill Sans MT" panose="020B0502020104020203" pitchFamily="34" charset="0"/>
              </a:rPr>
              <a:t>(Mr C Hirani)</a:t>
            </a:r>
            <a:endParaRPr lang="en-GB" sz="1400" b="1" i="1" dirty="0">
              <a:solidFill>
                <a:schemeClr val="tx1"/>
              </a:solidFill>
              <a:latin typeface="Gill Sans MT" panose="020B0502020104020203" pitchFamily="34" charset="0"/>
              <a:ea typeface="Arial" panose="020B0604020202020204" pitchFamily="34" charset="0"/>
            </a:endParaRPr>
          </a:p>
        </p:txBody>
      </p:sp>
      <p:pic>
        <p:nvPicPr>
          <p:cNvPr id="3078" name="Picture 6" descr="Zoom Logo and symbol, meaning, history, PNG">
            <a:extLst>
              <a:ext uri="{FF2B5EF4-FFF2-40B4-BE49-F238E27FC236}">
                <a16:creationId xmlns:a16="http://schemas.microsoft.com/office/drawing/2014/main" id="{543DD5A0-0511-4753-8603-1671C9233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1615" y="70140"/>
            <a:ext cx="1032188" cy="580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96CD5D5A-D0D0-473F-A5AD-283EC2015FE1}"/>
              </a:ext>
            </a:extLst>
          </p:cNvPr>
          <p:cNvSpPr txBox="1"/>
          <p:nvPr/>
        </p:nvSpPr>
        <p:spPr>
          <a:xfrm>
            <a:off x="1750929" y="692837"/>
            <a:ext cx="1776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Gill Sans MT" panose="020B0502020104020203" pitchFamily="34" charset="0"/>
              </a:rPr>
              <a:t>YEAR GROUP</a:t>
            </a:r>
            <a:endParaRPr lang="en-GB" sz="1400" dirty="0">
              <a:latin typeface="Gill Sans MT" panose="020B0502020104020203" pitchFamily="34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5EE62CBC-73AE-4BF1-9694-4981AEBE9E87}"/>
              </a:ext>
            </a:extLst>
          </p:cNvPr>
          <p:cNvSpPr/>
          <p:nvPr/>
        </p:nvSpPr>
        <p:spPr>
          <a:xfrm>
            <a:off x="1980383" y="1668665"/>
            <a:ext cx="1113420" cy="66378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  <a:latin typeface="Gill Sans MT" panose="020B0502020104020203" pitchFamily="34" charset="0"/>
              </a:rPr>
              <a:t>Y7, 8 and 9</a:t>
            </a:r>
            <a:endParaRPr lang="en-GB" sz="1400" dirty="0">
              <a:solidFill>
                <a:schemeClr val="tx1"/>
              </a:solidFill>
              <a:latin typeface="Gill Sans MT" panose="020B0502020104020203" pitchFamily="34" charset="0"/>
              <a:ea typeface="Arial" panose="020B0604020202020204" pitchFamily="34" charset="0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FDE58D15-04BB-4574-953D-81BDB2406FD7}"/>
              </a:ext>
            </a:extLst>
          </p:cNvPr>
          <p:cNvSpPr/>
          <p:nvPr/>
        </p:nvSpPr>
        <p:spPr>
          <a:xfrm>
            <a:off x="1987951" y="998926"/>
            <a:ext cx="1113420" cy="57814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  <a:latin typeface="Gill Sans MT" panose="020B0502020104020203" pitchFamily="34" charset="0"/>
              </a:rPr>
              <a:t>Y11, 12 &amp;13</a:t>
            </a:r>
            <a:endParaRPr lang="en-GB" sz="1400" dirty="0">
              <a:solidFill>
                <a:schemeClr val="tx1"/>
              </a:solidFill>
              <a:latin typeface="Gill Sans MT" panose="020B0502020104020203" pitchFamily="34" charset="0"/>
              <a:ea typeface="Arial" panose="020B0604020202020204" pitchFamily="34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A1B049D8-C6D2-4415-8B3E-91FA91E1EDF9}"/>
              </a:ext>
            </a:extLst>
          </p:cNvPr>
          <p:cNvSpPr/>
          <p:nvPr/>
        </p:nvSpPr>
        <p:spPr>
          <a:xfrm>
            <a:off x="3220278" y="1669896"/>
            <a:ext cx="854284" cy="618159"/>
          </a:xfrm>
          <a:prstGeom prst="roundRect">
            <a:avLst/>
          </a:prstGeom>
          <a:solidFill>
            <a:srgbClr val="013A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200" dirty="0">
                <a:solidFill>
                  <a:schemeClr val="bg1"/>
                </a:solidFill>
                <a:latin typeface="Gill Sans MT" panose="020B0502020104020203" pitchFamily="34" charset="0"/>
              </a:rPr>
              <a:t>4-4:30pm</a:t>
            </a:r>
            <a:endParaRPr lang="en-GB" sz="1200" dirty="0">
              <a:solidFill>
                <a:schemeClr val="bg1"/>
              </a:solidFill>
              <a:latin typeface="Gill Sans MT" panose="020B0502020104020203" pitchFamily="34" charset="0"/>
              <a:ea typeface="Arial" panose="020B0604020202020204" pitchFamily="34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7E24992D-C931-4623-AF73-C917794773A8}"/>
              </a:ext>
            </a:extLst>
          </p:cNvPr>
          <p:cNvSpPr/>
          <p:nvPr/>
        </p:nvSpPr>
        <p:spPr>
          <a:xfrm>
            <a:off x="3220278" y="998926"/>
            <a:ext cx="851394" cy="569958"/>
          </a:xfrm>
          <a:prstGeom prst="roundRect">
            <a:avLst/>
          </a:prstGeom>
          <a:solidFill>
            <a:srgbClr val="013A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200" dirty="0">
                <a:solidFill>
                  <a:schemeClr val="bg1"/>
                </a:solidFill>
                <a:latin typeface="Gill Sans MT" panose="020B0502020104020203" pitchFamily="34" charset="0"/>
              </a:rPr>
              <a:t>4:30-5pm</a:t>
            </a:r>
            <a:endParaRPr lang="en-GB" sz="1200" dirty="0">
              <a:solidFill>
                <a:schemeClr val="bg1"/>
              </a:solidFill>
              <a:latin typeface="Gill Sans MT" panose="020B0502020104020203" pitchFamily="34" charset="0"/>
              <a:ea typeface="Arial" panose="020B0604020202020204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13561A58-FB47-47B4-A430-B23B4B248E28}"/>
              </a:ext>
            </a:extLst>
          </p:cNvPr>
          <p:cNvSpPr/>
          <p:nvPr/>
        </p:nvSpPr>
        <p:spPr>
          <a:xfrm>
            <a:off x="755499" y="4096396"/>
            <a:ext cx="1179443" cy="1710522"/>
          </a:xfrm>
          <a:prstGeom prst="round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  <a:latin typeface="Gill Sans MT" panose="020B0502020104020203" pitchFamily="34" charset="0"/>
              </a:rPr>
              <a:t>Monday 17</a:t>
            </a:r>
            <a:r>
              <a:rPr lang="en-GB" sz="1400" baseline="30000" dirty="0">
                <a:solidFill>
                  <a:schemeClr val="tx1"/>
                </a:solidFill>
                <a:latin typeface="Gill Sans MT" panose="020B0502020104020203" pitchFamily="34" charset="0"/>
              </a:rPr>
              <a:t>th</a:t>
            </a:r>
            <a:r>
              <a:rPr lang="en-GB" sz="1400" dirty="0">
                <a:solidFill>
                  <a:schemeClr val="tx1"/>
                </a:solidFill>
                <a:latin typeface="Gill Sans MT" panose="020B0502020104020203" pitchFamily="34" charset="0"/>
              </a:rPr>
              <a:t> July</a:t>
            </a:r>
            <a:endParaRPr lang="en-GB" sz="1400" dirty="0">
              <a:solidFill>
                <a:schemeClr val="tx1"/>
              </a:solidFill>
              <a:latin typeface="Gill Sans MT" panose="020B0502020104020203" pitchFamily="34" charset="0"/>
              <a:ea typeface="Arial" panose="020B0604020202020204" pitchFamily="34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F0AF711C-3E52-4BC1-95AF-9A1ADAD95176}"/>
              </a:ext>
            </a:extLst>
          </p:cNvPr>
          <p:cNvSpPr/>
          <p:nvPr/>
        </p:nvSpPr>
        <p:spPr>
          <a:xfrm>
            <a:off x="755499" y="5939187"/>
            <a:ext cx="1179443" cy="823618"/>
          </a:xfrm>
          <a:prstGeom prst="roundRect">
            <a:avLst/>
          </a:prstGeom>
          <a:solidFill>
            <a:srgbClr val="0085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400" dirty="0">
                <a:latin typeface="Gill Sans MT" panose="020B0502020104020203" pitchFamily="34" charset="0"/>
              </a:rPr>
              <a:t>Tuesday 18</a:t>
            </a:r>
            <a:r>
              <a:rPr lang="en-GB" sz="1400" baseline="30000" dirty="0">
                <a:latin typeface="Gill Sans MT" panose="020B0502020104020203" pitchFamily="34" charset="0"/>
              </a:rPr>
              <a:t>th</a:t>
            </a:r>
            <a:r>
              <a:rPr lang="en-GB" sz="1400" dirty="0">
                <a:latin typeface="Gill Sans MT" panose="020B0502020104020203" pitchFamily="34" charset="0"/>
              </a:rPr>
              <a:t> July</a:t>
            </a:r>
            <a:endParaRPr lang="en-GB" sz="1400" dirty="0">
              <a:latin typeface="Gill Sans MT" panose="020B0502020104020203" pitchFamily="34" charset="0"/>
              <a:ea typeface="Arial" panose="020B0604020202020204" pitchFamily="34" charset="0"/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30669478-2F1E-4805-A24B-5C79F73B3F77}"/>
              </a:ext>
            </a:extLst>
          </p:cNvPr>
          <p:cNvSpPr/>
          <p:nvPr/>
        </p:nvSpPr>
        <p:spPr>
          <a:xfrm>
            <a:off x="4208595" y="2408892"/>
            <a:ext cx="3719005" cy="68376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  <a:latin typeface="Gill Sans MT" panose="020B0502020104020203" pitchFamily="34" charset="0"/>
              </a:rPr>
              <a:t>How can I support my child to develop healthy sleep patterns?</a:t>
            </a:r>
          </a:p>
          <a:p>
            <a:pPr algn="ctr">
              <a:spcAft>
                <a:spcPts val="0"/>
              </a:spcAft>
            </a:pPr>
            <a:r>
              <a:rPr lang="en-GB" sz="1400" b="1" i="1" dirty="0">
                <a:solidFill>
                  <a:schemeClr val="tx1"/>
                </a:solidFill>
                <a:latin typeface="Gill Sans MT" panose="020B0502020104020203" pitchFamily="34" charset="0"/>
              </a:rPr>
              <a:t>(Ms J Wellings)</a:t>
            </a:r>
            <a:endParaRPr lang="en-GB" sz="1400" b="1" i="1" dirty="0">
              <a:solidFill>
                <a:schemeClr val="tx1"/>
              </a:solidFill>
              <a:latin typeface="Gill Sans MT" panose="020B0502020104020203" pitchFamily="34" charset="0"/>
              <a:ea typeface="Arial" panose="020B0604020202020204" pitchFamily="34" charset="0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84C6B267-91C7-4209-897D-99FC0AA69D51}"/>
              </a:ext>
            </a:extLst>
          </p:cNvPr>
          <p:cNvSpPr/>
          <p:nvPr/>
        </p:nvSpPr>
        <p:spPr>
          <a:xfrm>
            <a:off x="2004801" y="2449963"/>
            <a:ext cx="1113420" cy="67892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  <a:latin typeface="Gill Sans MT" panose="020B0502020104020203" pitchFamily="34" charset="0"/>
              </a:rPr>
              <a:t>Y7 -Y13</a:t>
            </a:r>
            <a:endParaRPr lang="en-GB" sz="1400" dirty="0">
              <a:solidFill>
                <a:schemeClr val="tx1"/>
              </a:solidFill>
              <a:latin typeface="Gill Sans MT" panose="020B0502020104020203" pitchFamily="34" charset="0"/>
              <a:ea typeface="Arial" panose="020B0604020202020204" pitchFamily="34" charset="0"/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38F2DD11-E47E-4F29-A1E0-ED2C7D123FC9}"/>
              </a:ext>
            </a:extLst>
          </p:cNvPr>
          <p:cNvSpPr/>
          <p:nvPr/>
        </p:nvSpPr>
        <p:spPr>
          <a:xfrm>
            <a:off x="3220278" y="2435742"/>
            <a:ext cx="854284" cy="650704"/>
          </a:xfrm>
          <a:prstGeom prst="roundRect">
            <a:avLst/>
          </a:prstGeom>
          <a:solidFill>
            <a:srgbClr val="013A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200" dirty="0">
                <a:solidFill>
                  <a:schemeClr val="bg1"/>
                </a:solidFill>
                <a:latin typeface="Gill Sans MT" panose="020B0502020104020203" pitchFamily="34" charset="0"/>
              </a:rPr>
              <a:t>4-4:30pm</a:t>
            </a:r>
            <a:endParaRPr lang="en-GB" sz="1200" dirty="0">
              <a:solidFill>
                <a:schemeClr val="bg1"/>
              </a:solidFill>
              <a:latin typeface="Gill Sans MT" panose="020B0502020104020203" pitchFamily="34" charset="0"/>
              <a:ea typeface="Arial" panose="020B0604020202020204" pitchFamily="34" charset="0"/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9411F814-4CD8-43EC-B98A-E255E356BD36}"/>
              </a:ext>
            </a:extLst>
          </p:cNvPr>
          <p:cNvSpPr/>
          <p:nvPr/>
        </p:nvSpPr>
        <p:spPr>
          <a:xfrm>
            <a:off x="4257508" y="4096396"/>
            <a:ext cx="3649187" cy="49132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  <a:latin typeface="Gill Sans MT" panose="020B0502020104020203" pitchFamily="34" charset="0"/>
              </a:rPr>
              <a:t>How can I support my child to continue to learn over the summer? </a:t>
            </a:r>
            <a:r>
              <a:rPr lang="en-GB" sz="1400" b="1" i="1" dirty="0">
                <a:solidFill>
                  <a:schemeClr val="tx1"/>
                </a:solidFill>
                <a:latin typeface="Gill Sans MT" panose="020B0502020104020203" pitchFamily="34" charset="0"/>
              </a:rPr>
              <a:t>(Ms J Wellings)</a:t>
            </a:r>
            <a:endParaRPr lang="en-GB" sz="1400" b="1" i="1" dirty="0">
              <a:solidFill>
                <a:schemeClr val="tx1"/>
              </a:solidFill>
              <a:latin typeface="Gill Sans MT" panose="020B0502020104020203" pitchFamily="34" charset="0"/>
              <a:ea typeface="Arial" panose="020B0604020202020204" pitchFamily="34" charset="0"/>
            </a:endParaRP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AFDF9470-4D55-45A0-A0ED-C104BC7C1EA9}"/>
              </a:ext>
            </a:extLst>
          </p:cNvPr>
          <p:cNvSpPr/>
          <p:nvPr/>
        </p:nvSpPr>
        <p:spPr>
          <a:xfrm>
            <a:off x="4257507" y="4713486"/>
            <a:ext cx="3649187" cy="49132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  <a:latin typeface="Gill Sans MT" panose="020B0502020104020203" pitchFamily="34" charset="0"/>
              </a:rPr>
              <a:t>How can I support my child to continue to learn over the summer? </a:t>
            </a:r>
            <a:r>
              <a:rPr lang="en-GB" sz="1400" b="1" i="1" dirty="0">
                <a:solidFill>
                  <a:schemeClr val="tx1"/>
                </a:solidFill>
                <a:latin typeface="Gill Sans MT" panose="020B0502020104020203" pitchFamily="34" charset="0"/>
              </a:rPr>
              <a:t>(Mr R McGeorge)</a:t>
            </a:r>
            <a:endParaRPr lang="en-GB" sz="1400" b="1" i="1" dirty="0">
              <a:solidFill>
                <a:schemeClr val="tx1"/>
              </a:solidFill>
              <a:latin typeface="Gill Sans MT" panose="020B0502020104020203" pitchFamily="34" charset="0"/>
              <a:ea typeface="Arial" panose="020B0604020202020204" pitchFamily="34" charset="0"/>
            </a:endParaRP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BC888585-3D06-4C15-82D9-1F4BBF26BC82}"/>
              </a:ext>
            </a:extLst>
          </p:cNvPr>
          <p:cNvSpPr/>
          <p:nvPr/>
        </p:nvSpPr>
        <p:spPr>
          <a:xfrm>
            <a:off x="4257507" y="5315596"/>
            <a:ext cx="3649187" cy="49132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  <a:latin typeface="Gill Sans MT" panose="020B0502020104020203" pitchFamily="34" charset="0"/>
              </a:rPr>
              <a:t>How do I prepare my child for Y13? </a:t>
            </a:r>
          </a:p>
          <a:p>
            <a:pPr algn="ctr">
              <a:spcAft>
                <a:spcPts val="0"/>
              </a:spcAft>
            </a:pPr>
            <a:r>
              <a:rPr lang="en-GB" sz="1400" b="1" i="1" dirty="0">
                <a:solidFill>
                  <a:schemeClr val="tx1"/>
                </a:solidFill>
                <a:latin typeface="Gill Sans MT" panose="020B0502020104020203" pitchFamily="34" charset="0"/>
              </a:rPr>
              <a:t>(Ms C Israel)</a:t>
            </a:r>
            <a:endParaRPr lang="en-GB" sz="1400" b="1" i="1" dirty="0">
              <a:solidFill>
                <a:schemeClr val="tx1"/>
              </a:solidFill>
              <a:latin typeface="Gill Sans MT" panose="020B0502020104020203" pitchFamily="34" charset="0"/>
              <a:ea typeface="Arial" panose="020B0604020202020204" pitchFamily="34" charset="0"/>
            </a:endParaRP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09FD633A-C41D-46F4-A3AE-663FB57D6E2B}"/>
              </a:ext>
            </a:extLst>
          </p:cNvPr>
          <p:cNvSpPr/>
          <p:nvPr/>
        </p:nvSpPr>
        <p:spPr>
          <a:xfrm>
            <a:off x="2057768" y="4112109"/>
            <a:ext cx="1113420" cy="49132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  <a:latin typeface="Gill Sans MT" panose="020B0502020104020203" pitchFamily="34" charset="0"/>
              </a:rPr>
              <a:t>Y7, 8 and 9</a:t>
            </a:r>
            <a:endParaRPr lang="en-GB" sz="1400" dirty="0">
              <a:solidFill>
                <a:schemeClr val="tx1"/>
              </a:solidFill>
              <a:latin typeface="Gill Sans MT" panose="020B0502020104020203" pitchFamily="34" charset="0"/>
              <a:ea typeface="Arial" panose="020B0604020202020204" pitchFamily="34" charset="0"/>
            </a:endParaRP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DA125929-D07F-44A4-ACEC-094555477430}"/>
              </a:ext>
            </a:extLst>
          </p:cNvPr>
          <p:cNvSpPr/>
          <p:nvPr/>
        </p:nvSpPr>
        <p:spPr>
          <a:xfrm>
            <a:off x="2057768" y="4738518"/>
            <a:ext cx="1113420" cy="49132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  <a:latin typeface="Gill Sans MT" panose="020B0502020104020203" pitchFamily="34" charset="0"/>
              </a:rPr>
              <a:t>Y10</a:t>
            </a:r>
            <a:endParaRPr lang="en-GB" sz="1400" dirty="0">
              <a:solidFill>
                <a:schemeClr val="tx1"/>
              </a:solidFill>
              <a:latin typeface="Gill Sans MT" panose="020B0502020104020203" pitchFamily="34" charset="0"/>
              <a:ea typeface="Arial" panose="020B0604020202020204" pitchFamily="34" charset="0"/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27EEC162-35E9-45E3-8928-13D1E3B4EB99}"/>
              </a:ext>
            </a:extLst>
          </p:cNvPr>
          <p:cNvSpPr/>
          <p:nvPr/>
        </p:nvSpPr>
        <p:spPr>
          <a:xfrm>
            <a:off x="2057768" y="5340628"/>
            <a:ext cx="1113420" cy="49132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  <a:latin typeface="Gill Sans MT" panose="020B0502020104020203" pitchFamily="34" charset="0"/>
              </a:rPr>
              <a:t>Y12 </a:t>
            </a:r>
            <a:endParaRPr lang="en-GB" sz="1400" dirty="0">
              <a:solidFill>
                <a:schemeClr val="tx1"/>
              </a:solidFill>
              <a:latin typeface="Gill Sans MT" panose="020B0502020104020203" pitchFamily="34" charset="0"/>
              <a:ea typeface="Arial" panose="020B0604020202020204" pitchFamily="34" charset="0"/>
            </a:endParaRP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97EF63A4-F9C0-401B-84DB-BE5C615FEF01}"/>
              </a:ext>
            </a:extLst>
          </p:cNvPr>
          <p:cNvSpPr/>
          <p:nvPr/>
        </p:nvSpPr>
        <p:spPr>
          <a:xfrm>
            <a:off x="3287205" y="4112109"/>
            <a:ext cx="854284" cy="491322"/>
          </a:xfrm>
          <a:prstGeom prst="roundRect">
            <a:avLst/>
          </a:prstGeom>
          <a:solidFill>
            <a:srgbClr val="013A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200" dirty="0">
                <a:solidFill>
                  <a:schemeClr val="bg1"/>
                </a:solidFill>
                <a:latin typeface="Gill Sans MT" panose="020B0502020104020203" pitchFamily="34" charset="0"/>
              </a:rPr>
              <a:t>4-4:30pm</a:t>
            </a:r>
            <a:endParaRPr lang="en-GB" sz="1200" dirty="0">
              <a:solidFill>
                <a:schemeClr val="bg1"/>
              </a:solidFill>
              <a:latin typeface="Gill Sans MT" panose="020B0502020104020203" pitchFamily="34" charset="0"/>
              <a:ea typeface="Arial" panose="020B0604020202020204" pitchFamily="34" charset="0"/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F795BE59-908F-4A0C-BEA9-1AD3C2BAA28F}"/>
              </a:ext>
            </a:extLst>
          </p:cNvPr>
          <p:cNvSpPr/>
          <p:nvPr/>
        </p:nvSpPr>
        <p:spPr>
          <a:xfrm>
            <a:off x="3287205" y="4738518"/>
            <a:ext cx="854284" cy="491322"/>
          </a:xfrm>
          <a:prstGeom prst="roundRect">
            <a:avLst/>
          </a:prstGeom>
          <a:solidFill>
            <a:srgbClr val="013A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200" dirty="0">
                <a:solidFill>
                  <a:schemeClr val="bg1"/>
                </a:solidFill>
                <a:latin typeface="Gill Sans MT" panose="020B0502020104020203" pitchFamily="34" charset="0"/>
              </a:rPr>
              <a:t>4:30-5pm</a:t>
            </a:r>
            <a:endParaRPr lang="en-GB" sz="1200" dirty="0">
              <a:solidFill>
                <a:schemeClr val="bg1"/>
              </a:solidFill>
              <a:latin typeface="Gill Sans MT" panose="020B0502020104020203" pitchFamily="34" charset="0"/>
              <a:ea typeface="Arial" panose="020B0604020202020204" pitchFamily="34" charset="0"/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6A319247-759D-4940-9A66-A9DB51A2631B}"/>
              </a:ext>
            </a:extLst>
          </p:cNvPr>
          <p:cNvSpPr/>
          <p:nvPr/>
        </p:nvSpPr>
        <p:spPr>
          <a:xfrm>
            <a:off x="3287205" y="5340628"/>
            <a:ext cx="854284" cy="491322"/>
          </a:xfrm>
          <a:prstGeom prst="roundRect">
            <a:avLst/>
          </a:prstGeom>
          <a:solidFill>
            <a:srgbClr val="013A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200" dirty="0">
                <a:solidFill>
                  <a:schemeClr val="bg1"/>
                </a:solidFill>
                <a:latin typeface="Gill Sans MT" panose="020B0502020104020203" pitchFamily="34" charset="0"/>
              </a:rPr>
              <a:t>5-5:30pm</a:t>
            </a:r>
            <a:endParaRPr lang="en-GB" sz="1200" dirty="0">
              <a:solidFill>
                <a:schemeClr val="bg1"/>
              </a:solidFill>
              <a:latin typeface="Gill Sans MT" panose="020B0502020104020203" pitchFamily="34" charset="0"/>
              <a:ea typeface="Arial" panose="020B0604020202020204" pitchFamily="34" charset="0"/>
            </a:endParaRP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84A23CA9-464C-4AAA-9C38-632F8C791DDC}"/>
              </a:ext>
            </a:extLst>
          </p:cNvPr>
          <p:cNvSpPr/>
          <p:nvPr/>
        </p:nvSpPr>
        <p:spPr>
          <a:xfrm>
            <a:off x="4257507" y="5939187"/>
            <a:ext cx="3649187" cy="82361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Gill Sans MT" panose="020B0502020104020203" pitchFamily="34" charset="0"/>
              </a:rPr>
              <a:t>How can I keep myself safe in the summer? </a:t>
            </a:r>
            <a:r>
              <a:rPr lang="en-GB" sz="1400" b="1" i="1" dirty="0">
                <a:solidFill>
                  <a:schemeClr val="tx1"/>
                </a:solidFill>
                <a:latin typeface="Gill Sans MT" panose="020B0502020104020203" pitchFamily="34" charset="0"/>
              </a:rPr>
              <a:t>(Ms L Driscoll)</a:t>
            </a:r>
            <a:endParaRPr lang="en-GB" sz="1400" b="1" i="1" dirty="0">
              <a:solidFill>
                <a:schemeClr val="tx1"/>
              </a:solidFill>
              <a:latin typeface="Gill Sans MT" panose="020B0502020104020203" pitchFamily="34" charset="0"/>
              <a:ea typeface="Arial" panose="020B0604020202020204" pitchFamily="34" charset="0"/>
            </a:endParaRP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4686B148-7E0C-43E8-8E21-D0C157564EF2}"/>
              </a:ext>
            </a:extLst>
          </p:cNvPr>
          <p:cNvSpPr/>
          <p:nvPr/>
        </p:nvSpPr>
        <p:spPr>
          <a:xfrm>
            <a:off x="2057768" y="5964219"/>
            <a:ext cx="1113420" cy="82361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  <a:latin typeface="Gill Sans MT" panose="020B0502020104020203" pitchFamily="34" charset="0"/>
              </a:rPr>
              <a:t>Y7 -Y13</a:t>
            </a:r>
            <a:endParaRPr lang="en-GB" sz="1400" dirty="0">
              <a:solidFill>
                <a:schemeClr val="tx1"/>
              </a:solidFill>
              <a:latin typeface="Gill Sans MT" panose="020B0502020104020203" pitchFamily="34" charset="0"/>
              <a:ea typeface="Arial" panose="020B0604020202020204" pitchFamily="34" charset="0"/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74E788EB-9B41-4B87-BEE1-D075CB1B3544}"/>
              </a:ext>
            </a:extLst>
          </p:cNvPr>
          <p:cNvSpPr/>
          <p:nvPr/>
        </p:nvSpPr>
        <p:spPr>
          <a:xfrm>
            <a:off x="3287205" y="5964219"/>
            <a:ext cx="854284" cy="823618"/>
          </a:xfrm>
          <a:prstGeom prst="roundRect">
            <a:avLst/>
          </a:prstGeom>
          <a:solidFill>
            <a:srgbClr val="013A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200" dirty="0">
                <a:solidFill>
                  <a:schemeClr val="bg1"/>
                </a:solidFill>
                <a:latin typeface="Gill Sans MT" panose="020B0502020104020203" pitchFamily="34" charset="0"/>
              </a:rPr>
              <a:t>4-4:30pm</a:t>
            </a:r>
            <a:endParaRPr lang="en-GB" sz="1200" dirty="0">
              <a:solidFill>
                <a:schemeClr val="bg1"/>
              </a:solidFill>
              <a:latin typeface="Gill Sans MT" panose="020B0502020104020203" pitchFamily="34" charset="0"/>
              <a:ea typeface="Arial" panose="020B0604020202020204" pitchFamily="34" charset="0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50E800A-F6BA-4CD0-9E6B-20A0DB013620}"/>
              </a:ext>
            </a:extLst>
          </p:cNvPr>
          <p:cNvCxnSpPr/>
          <p:nvPr/>
        </p:nvCxnSpPr>
        <p:spPr>
          <a:xfrm>
            <a:off x="0" y="3882888"/>
            <a:ext cx="91440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396EA269-1469-46F6-A08D-36E8E6579B01}"/>
              </a:ext>
            </a:extLst>
          </p:cNvPr>
          <p:cNvSpPr txBox="1"/>
          <p:nvPr/>
        </p:nvSpPr>
        <p:spPr>
          <a:xfrm>
            <a:off x="7568194" y="713039"/>
            <a:ext cx="1776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Gill Sans MT" panose="020B0502020104020203" pitchFamily="34" charset="0"/>
              </a:rPr>
              <a:t>ZOOM LINK</a:t>
            </a:r>
            <a:endParaRPr lang="en-GB" sz="1400" dirty="0">
              <a:latin typeface="Gill Sans MT" panose="020B0502020104020203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5EE4AB1-B76E-4F50-8E9C-B92AC59AC966}"/>
              </a:ext>
            </a:extLst>
          </p:cNvPr>
          <p:cNvSpPr txBox="1"/>
          <p:nvPr/>
        </p:nvSpPr>
        <p:spPr>
          <a:xfrm>
            <a:off x="7611066" y="3876373"/>
            <a:ext cx="1776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Gill Sans MT" panose="020B0502020104020203" pitchFamily="34" charset="0"/>
              </a:rPr>
              <a:t>ZOOM LINK</a:t>
            </a:r>
            <a:endParaRPr lang="en-GB" sz="1400" dirty="0">
              <a:latin typeface="Gill Sans MT" panose="020B0502020104020203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B70D2E6-0A17-4C78-90FA-356F4B178F8E}"/>
              </a:ext>
            </a:extLst>
          </p:cNvPr>
          <p:cNvSpPr txBox="1"/>
          <p:nvPr/>
        </p:nvSpPr>
        <p:spPr>
          <a:xfrm rot="16200000">
            <a:off x="-914120" y="2227389"/>
            <a:ext cx="2671969" cy="523220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Gill Sans MT" panose="020B0502020104020203" pitchFamily="34" charset="0"/>
              </a:rPr>
              <a:t>SUMMER 1</a:t>
            </a:r>
            <a:endParaRPr lang="en-GB" sz="2800" dirty="0">
              <a:latin typeface="Gill Sans MT" panose="020B0502020104020203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03E1221-77AA-4DC8-9686-9C17F16B4CFC}"/>
              </a:ext>
            </a:extLst>
          </p:cNvPr>
          <p:cNvSpPr txBox="1"/>
          <p:nvPr/>
        </p:nvSpPr>
        <p:spPr>
          <a:xfrm rot="16200000">
            <a:off x="-892980" y="5280676"/>
            <a:ext cx="2629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Gill Sans MT" panose="020B0502020104020203" pitchFamily="34" charset="0"/>
              </a:rPr>
              <a:t>SUMMER 2</a:t>
            </a:r>
            <a:endParaRPr lang="en-GB" sz="2800" dirty="0">
              <a:latin typeface="Gill Sans MT" panose="020B0502020104020203" pitchFamily="34" charset="0"/>
            </a:endParaRPr>
          </a:p>
        </p:txBody>
      </p:sp>
      <p:pic>
        <p:nvPicPr>
          <p:cNvPr id="1028" name="Picture 4" descr="Black Link Icon PNG Transparent Background, Free Download #9880 -  FreeIconsPNG">
            <a:extLst>
              <a:ext uri="{FF2B5EF4-FFF2-40B4-BE49-F238E27FC236}">
                <a16:creationId xmlns:a16="http://schemas.microsoft.com/office/drawing/2014/main" id="{98F85E87-FDE4-429B-A265-5574D3F92B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797" y="989842"/>
            <a:ext cx="411857" cy="411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Black Link Icon PNG Transparent Background, Free Download #9880 -  FreeIconsPNG">
            <a:extLst>
              <a:ext uri="{FF2B5EF4-FFF2-40B4-BE49-F238E27FC236}">
                <a16:creationId xmlns:a16="http://schemas.microsoft.com/office/drawing/2014/main" id="{5CBA10D4-E92C-4C2D-90FB-ABD42CF953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4446" y="1677050"/>
            <a:ext cx="411857" cy="411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4" descr="Black Link Icon PNG Transparent Background, Free Download #9880 -  FreeIconsPNG">
            <a:extLst>
              <a:ext uri="{FF2B5EF4-FFF2-40B4-BE49-F238E27FC236}">
                <a16:creationId xmlns:a16="http://schemas.microsoft.com/office/drawing/2014/main" id="{F5491850-A836-41D6-84B7-D05399EB96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795" y="2424788"/>
            <a:ext cx="411857" cy="411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4" descr="Black Link Icon PNG Transparent Background, Free Download #9880 -  FreeIconsPNG">
            <a:extLst>
              <a:ext uri="{FF2B5EF4-FFF2-40B4-BE49-F238E27FC236}">
                <a16:creationId xmlns:a16="http://schemas.microsoft.com/office/drawing/2014/main" id="{05273909-65AB-40DD-82CF-02D491DC70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4446" y="3220553"/>
            <a:ext cx="411857" cy="411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4" descr="Black Link Icon PNG Transparent Background, Free Download #9880 -  FreeIconsPNG">
            <a:extLst>
              <a:ext uri="{FF2B5EF4-FFF2-40B4-BE49-F238E27FC236}">
                <a16:creationId xmlns:a16="http://schemas.microsoft.com/office/drawing/2014/main" id="{195FE254-8FD6-423F-9EEB-9BDE99E86D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8521" y="4249848"/>
            <a:ext cx="411857" cy="411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4" descr="Black Link Icon PNG Transparent Background, Free Download #9880 -  FreeIconsPNG">
            <a:extLst>
              <a:ext uri="{FF2B5EF4-FFF2-40B4-BE49-F238E27FC236}">
                <a16:creationId xmlns:a16="http://schemas.microsoft.com/office/drawing/2014/main" id="{F4181544-D9EE-40DF-B226-C3858B7ED3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8521" y="4829252"/>
            <a:ext cx="411857" cy="411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4" descr="Black Link Icon PNG Transparent Background, Free Download #9880 -  FreeIconsPNG">
            <a:extLst>
              <a:ext uri="{FF2B5EF4-FFF2-40B4-BE49-F238E27FC236}">
                <a16:creationId xmlns:a16="http://schemas.microsoft.com/office/drawing/2014/main" id="{0BDE0C6B-553E-4D04-B0EA-A83D6B7D4B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8521" y="5366598"/>
            <a:ext cx="411857" cy="411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4" descr="Black Link Icon PNG Transparent Background, Free Download #9880 -  FreeIconsPNG">
            <a:extLst>
              <a:ext uri="{FF2B5EF4-FFF2-40B4-BE49-F238E27FC236}">
                <a16:creationId xmlns:a16="http://schemas.microsoft.com/office/drawing/2014/main" id="{A1913714-777C-4A2A-A301-4B2C419E2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1393" y="6134879"/>
            <a:ext cx="411857" cy="411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755F00C2-CBA0-4CB0-B4B1-0CC69CA04847}"/>
              </a:ext>
            </a:extLst>
          </p:cNvPr>
          <p:cNvSpPr txBox="1"/>
          <p:nvPr/>
        </p:nvSpPr>
        <p:spPr>
          <a:xfrm>
            <a:off x="1" y="44812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Gill Sans MT" panose="020B0502020104020203" pitchFamily="34" charset="0"/>
              </a:rPr>
              <a:t>Summer 2024</a:t>
            </a:r>
            <a:endParaRPr lang="en-GB" sz="1400" dirty="0">
              <a:latin typeface="Gill Sans MT" panose="020B0502020104020203" pitchFamily="34" charset="0"/>
            </a:endParaRP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650F1276-03A8-4257-A79D-10E23CB846BE}"/>
              </a:ext>
            </a:extLst>
          </p:cNvPr>
          <p:cNvSpPr/>
          <p:nvPr/>
        </p:nvSpPr>
        <p:spPr>
          <a:xfrm>
            <a:off x="766476" y="1680038"/>
            <a:ext cx="1145285" cy="694859"/>
          </a:xfrm>
          <a:prstGeom prst="roundRect">
            <a:avLst/>
          </a:prstGeom>
          <a:solidFill>
            <a:srgbClr val="0085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400" dirty="0">
                <a:latin typeface="Gill Sans MT" panose="020B0502020104020203" pitchFamily="34" charset="0"/>
              </a:rPr>
              <a:t>Tuesday 30</a:t>
            </a:r>
            <a:r>
              <a:rPr lang="en-GB" sz="1400" baseline="30000" dirty="0">
                <a:latin typeface="Gill Sans MT" panose="020B0502020104020203" pitchFamily="34" charset="0"/>
              </a:rPr>
              <a:t>th</a:t>
            </a:r>
            <a:r>
              <a:rPr lang="en-GB" sz="1400" dirty="0">
                <a:latin typeface="Gill Sans MT" panose="020B0502020104020203" pitchFamily="34" charset="0"/>
              </a:rPr>
              <a:t> April</a:t>
            </a:r>
            <a:endParaRPr lang="en-GB" sz="1400" dirty="0">
              <a:latin typeface="Gill Sans MT" panose="020B0502020104020203" pitchFamily="34" charset="0"/>
              <a:ea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929C6B78-1F2B-4820-ABEA-69458BF0B5F2}"/>
              </a:ext>
            </a:extLst>
          </p:cNvPr>
          <p:cNvSpPr/>
          <p:nvPr/>
        </p:nvSpPr>
        <p:spPr>
          <a:xfrm>
            <a:off x="780883" y="3190860"/>
            <a:ext cx="1179443" cy="516754"/>
          </a:xfrm>
          <a:prstGeom prst="roundRect">
            <a:avLst/>
          </a:prstGeom>
          <a:solidFill>
            <a:srgbClr val="CC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400" dirty="0">
                <a:latin typeface="Gill Sans MT" panose="020B0502020104020203" pitchFamily="34" charset="0"/>
              </a:rPr>
              <a:t>Tuesday 28</a:t>
            </a:r>
            <a:r>
              <a:rPr lang="en-GB" sz="1400" baseline="30000" dirty="0">
                <a:latin typeface="Gill Sans MT" panose="020B0502020104020203" pitchFamily="34" charset="0"/>
              </a:rPr>
              <a:t>th</a:t>
            </a:r>
            <a:r>
              <a:rPr lang="en-GB" sz="1400" dirty="0">
                <a:latin typeface="Gill Sans MT" panose="020B0502020104020203" pitchFamily="34" charset="0"/>
              </a:rPr>
              <a:t> May</a:t>
            </a:r>
            <a:endParaRPr lang="en-GB" sz="1400" dirty="0">
              <a:latin typeface="Gill Sans MT" panose="020B0502020104020203" pitchFamily="34" charset="0"/>
              <a:ea typeface="Arial" panose="020B0604020202020204" pitchFamily="34" charset="0"/>
            </a:endParaRP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B7680383-06A4-4DB8-B049-70D13F7580FA}"/>
              </a:ext>
            </a:extLst>
          </p:cNvPr>
          <p:cNvSpPr/>
          <p:nvPr/>
        </p:nvSpPr>
        <p:spPr>
          <a:xfrm>
            <a:off x="4222596" y="3151632"/>
            <a:ext cx="3719005" cy="68376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  <a:latin typeface="Gill Sans MT" panose="020B0502020104020203" pitchFamily="34" charset="0"/>
              </a:rPr>
              <a:t>What are the UCAS exams and how do I help my child prepare?</a:t>
            </a:r>
          </a:p>
          <a:p>
            <a:pPr algn="ctr">
              <a:spcAft>
                <a:spcPts val="0"/>
              </a:spcAft>
            </a:pPr>
            <a:r>
              <a:rPr lang="en-GB" sz="1400" b="1" i="1" dirty="0">
                <a:solidFill>
                  <a:schemeClr val="tx1"/>
                </a:solidFill>
                <a:latin typeface="Gill Sans MT" panose="020B0502020104020203" pitchFamily="34" charset="0"/>
              </a:rPr>
              <a:t>(Ms C Israel)</a:t>
            </a:r>
            <a:endParaRPr lang="en-GB" sz="1400" b="1" i="1" dirty="0">
              <a:solidFill>
                <a:schemeClr val="tx1"/>
              </a:solidFill>
              <a:latin typeface="Gill Sans MT" panose="020B0502020104020203" pitchFamily="34" charset="0"/>
              <a:ea typeface="Arial" panose="020B0604020202020204" pitchFamily="34" charset="0"/>
            </a:endParaRPr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F5056429-ED2C-4647-9A0E-ACE82B867BD2}"/>
              </a:ext>
            </a:extLst>
          </p:cNvPr>
          <p:cNvSpPr/>
          <p:nvPr/>
        </p:nvSpPr>
        <p:spPr>
          <a:xfrm>
            <a:off x="2020383" y="3210126"/>
            <a:ext cx="1113420" cy="53767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  <a:latin typeface="Gill Sans MT" panose="020B0502020104020203" pitchFamily="34" charset="0"/>
              </a:rPr>
              <a:t>Y12</a:t>
            </a:r>
            <a:endParaRPr lang="en-GB" sz="1400" dirty="0">
              <a:solidFill>
                <a:schemeClr val="tx1"/>
              </a:solidFill>
              <a:latin typeface="Gill Sans MT" panose="020B0502020104020203" pitchFamily="34" charset="0"/>
              <a:ea typeface="Arial" panose="020B0604020202020204" pitchFamily="34" charset="0"/>
            </a:endParaRPr>
          </a:p>
        </p:txBody>
      </p: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2A9BB8F6-6FC5-4510-9B3B-7683D4B5668B}"/>
              </a:ext>
            </a:extLst>
          </p:cNvPr>
          <p:cNvSpPr/>
          <p:nvPr/>
        </p:nvSpPr>
        <p:spPr>
          <a:xfrm>
            <a:off x="3258613" y="3169649"/>
            <a:ext cx="854284" cy="601904"/>
          </a:xfrm>
          <a:prstGeom prst="roundRect">
            <a:avLst/>
          </a:prstGeom>
          <a:solidFill>
            <a:srgbClr val="013A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200" dirty="0">
                <a:solidFill>
                  <a:schemeClr val="bg1"/>
                </a:solidFill>
                <a:latin typeface="Gill Sans MT" panose="020B0502020104020203" pitchFamily="34" charset="0"/>
              </a:rPr>
              <a:t>4-4:30pm</a:t>
            </a:r>
            <a:endParaRPr lang="en-GB" sz="1200" dirty="0">
              <a:solidFill>
                <a:schemeClr val="bg1"/>
              </a:solidFill>
              <a:latin typeface="Gill Sans MT" panose="020B0502020104020203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228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306</TotalTime>
  <Words>202</Words>
  <Application>Microsoft Office PowerPoint</Application>
  <PresentationFormat>On-screen Show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Charlie Welch</dc:creator>
  <cp:lastModifiedBy>Jade Wellings</cp:lastModifiedBy>
  <cp:revision>24</cp:revision>
  <cp:lastPrinted>2024-04-24T12:46:49Z</cp:lastPrinted>
  <dcterms:created xsi:type="dcterms:W3CDTF">2022-08-24T11:15:21Z</dcterms:created>
  <dcterms:modified xsi:type="dcterms:W3CDTF">2024-04-29T09:11:19Z</dcterms:modified>
</cp:coreProperties>
</file>